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0"/>
  </p:notesMasterIdLst>
  <p:handoutMasterIdLst>
    <p:handoutMasterId r:id="rId31"/>
  </p:handoutMasterIdLst>
  <p:sldIdLst>
    <p:sldId id="285" r:id="rId5"/>
    <p:sldId id="344" r:id="rId6"/>
    <p:sldId id="347" r:id="rId7"/>
    <p:sldId id="345" r:id="rId8"/>
    <p:sldId id="444" r:id="rId9"/>
    <p:sldId id="346" r:id="rId10"/>
    <p:sldId id="348" r:id="rId11"/>
    <p:sldId id="259" r:id="rId12"/>
    <p:sldId id="349" r:id="rId13"/>
    <p:sldId id="307" r:id="rId14"/>
    <p:sldId id="350" r:id="rId15"/>
    <p:sldId id="352" r:id="rId16"/>
    <p:sldId id="355" r:id="rId17"/>
    <p:sldId id="309" r:id="rId18"/>
    <p:sldId id="308" r:id="rId19"/>
    <p:sldId id="453" r:id="rId20"/>
    <p:sldId id="452" r:id="rId21"/>
    <p:sldId id="454" r:id="rId22"/>
    <p:sldId id="457" r:id="rId23"/>
    <p:sldId id="356" r:id="rId24"/>
    <p:sldId id="455" r:id="rId25"/>
    <p:sldId id="357" r:id="rId26"/>
    <p:sldId id="443" r:id="rId27"/>
    <p:sldId id="456" r:id="rId28"/>
    <p:sldId id="33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2836"/>
    <a:srgbClr val="009CE4"/>
    <a:srgbClr val="029BE4"/>
    <a:srgbClr val="4F81BD"/>
    <a:srgbClr val="414042"/>
    <a:srgbClr val="96A6B1"/>
    <a:srgbClr val="82C56A"/>
    <a:srgbClr val="0D2836"/>
    <a:srgbClr val="1483CC"/>
    <a:srgbClr val="058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1" autoAdjust="0"/>
    <p:restoredTop sz="73397" autoAdjust="0"/>
  </p:normalViewPr>
  <p:slideViewPr>
    <p:cSldViewPr snapToGrid="0" showGuides="1">
      <p:cViewPr varScale="1">
        <p:scale>
          <a:sx n="103" d="100"/>
          <a:sy n="103" d="100"/>
        </p:scale>
        <p:origin x="1704" y="16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97-7D48-95A5-431EB78219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97-7D48-95A5-431EB78219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97-7D48-95A5-431EB78219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97-7D48-95A5-431EB7821916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7-6D4D-948D-6D377B129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</dgm:pt>
    <dgm:pt modelId="{48D714F6-693F-3645-8F7A-87C98B7440BB}" type="sibTrans" cxnId="{CC903A7A-7F60-3146-A017-D439435B2304}">
      <dgm:prSet/>
      <dgm:spPr/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004082" y="-2005013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2885704" y="156976"/>
        <a:ext cx="508652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776675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004082" y="-832447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2885704" y="1329542"/>
        <a:ext cx="508652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776675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004082" y="340119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2885704" y="2502109"/>
        <a:ext cx="508652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776675" cy="100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1692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6206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C1282-5AB7-E94D-9649-44D462F2E1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96355-9198-FA4B-9FC0-6A932C84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32EE4-1BE5-A54A-B7C0-6A0C32DD6315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2E85-9761-8F4A-853C-44C156B131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C53B9-D6D1-3446-BB32-233F7CFB1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0871-35BA-9D4C-BCB2-68C5947B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4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ML educational task on old USA census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8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elements of input feature vector must be numbers.</a:t>
            </a:r>
          </a:p>
          <a:p>
            <a:endParaRPr lang="en-US" dirty="0"/>
          </a:p>
          <a:p>
            <a:r>
              <a:rPr lang="en-US" dirty="0"/>
              <a:t>Assign to positions in the vector, not just arbitrary numbers</a:t>
            </a:r>
          </a:p>
          <a:p>
            <a:endParaRPr lang="en-US" dirty="0"/>
          </a:p>
          <a:p>
            <a:r>
              <a:rPr lang="en-US" dirty="0"/>
              <a:t>There are more complex ways of encoding categorical features e.g.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4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Semi-supervised?? Well, things that don’t neatly fit into one of those buckets or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9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5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Hidden layers don’t all have to have the same number of neurons.</a:t>
            </a:r>
          </a:p>
          <a:p>
            <a:endParaRPr lang="en-US" baseline="0" dirty="0"/>
          </a:p>
          <a:p>
            <a:r>
              <a:rPr lang="en-US" baseline="0" dirty="0"/>
              <a:t>Output layer might be more than one.</a:t>
            </a:r>
          </a:p>
          <a:p>
            <a:endParaRPr lang="en-US" baseline="0" dirty="0"/>
          </a:p>
          <a:p>
            <a:r>
              <a:rPr lang="en-US" baseline="0" dirty="0"/>
              <a:t>This diagram shows a MLP for a task like classification, e.g. spam vs. non-spam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9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examples:</a:t>
            </a:r>
          </a:p>
          <a:p>
            <a:endParaRPr lang="en-US" dirty="0"/>
          </a:p>
          <a:p>
            <a:r>
              <a:rPr lang="en-US" dirty="0"/>
              <a:t>Imagine x = longitude, y = latitude</a:t>
            </a:r>
          </a:p>
          <a:p>
            <a:endParaRPr lang="en-US" dirty="0"/>
          </a:p>
          <a:p>
            <a:r>
              <a:rPr lang="en-US" dirty="0"/>
              <a:t>Linearly separable: blue dots = people in USA; green dots = Canada</a:t>
            </a:r>
          </a:p>
          <a:p>
            <a:endParaRPr lang="en-US" dirty="0"/>
          </a:p>
          <a:p>
            <a:r>
              <a:rPr lang="en-US" dirty="0"/>
              <a:t>Non-Linearly separable: blue = people in a city, green = people outside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1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these activation functions we would just have linear combinations of features and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3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01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  <a:p>
            <a:endParaRPr lang="en-US" baseline="0" dirty="0"/>
          </a:p>
          <a:p>
            <a:r>
              <a:rPr lang="en-US" baseline="0" dirty="0"/>
              <a:t>Originally defined per example. Deep Learning usually calculates per mini-batch.</a:t>
            </a:r>
          </a:p>
          <a:p>
            <a:endParaRPr lang="en-US" baseline="0" dirty="0"/>
          </a:p>
          <a:p>
            <a:r>
              <a:rPr lang="en-US" baseline="0" dirty="0"/>
              <a:t>Feed forward using current values of weights and biases.</a:t>
            </a:r>
          </a:p>
          <a:p>
            <a:endParaRPr lang="en-US" baseline="0" dirty="0"/>
          </a:p>
          <a:p>
            <a:r>
              <a:rPr lang="en-US" baseline="0" dirty="0"/>
              <a:t>Only need to shuffle the training data</a:t>
            </a:r>
          </a:p>
          <a:p>
            <a:endParaRPr lang="en-US" baseline="0" dirty="0"/>
          </a:p>
          <a:p>
            <a:r>
              <a:rPr lang="en-US" baseline="0" dirty="0"/>
              <a:t>Note that we move in the opposite direction of the gradient i.e. go left if it’s positive, go right if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0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imagine that you have two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MLP </a:t>
            </a:r>
            <a:r>
              <a:rPr lang="en-US" err="1"/>
              <a:t>Jupyter</a:t>
            </a:r>
            <a:r>
              <a:rPr lang="en-US"/>
              <a:t>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69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reddit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6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6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7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7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2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Audience: better solution for each?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i="0" dirty="0"/>
              <a:t>do these with NN e.g. learn an approximation for a numerical solution. But might not be the best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0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Sometimes here people say “ML and DL” as if they were two different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9B4E3-077C-9143-966F-2922C8B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5.png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mxnet.io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784658"/>
            <a:ext cx="8064431" cy="1391028"/>
          </a:xfrm>
        </p:spPr>
        <p:txBody>
          <a:bodyPr/>
          <a:lstStyle/>
          <a:p>
            <a:r>
              <a:rPr lang="en-US" dirty="0"/>
              <a:t>Deep Learning 101: Apache MXNet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8" y="3262483"/>
            <a:ext cx="6041582" cy="487849"/>
          </a:xfrm>
        </p:spPr>
        <p:txBody>
          <a:bodyPr/>
          <a:lstStyle/>
          <a:p>
            <a:r>
              <a:rPr lang="en-US" dirty="0"/>
              <a:t>Simon Corston-Oliver, AWS AI</a:t>
            </a:r>
          </a:p>
          <a:p>
            <a:r>
              <a:rPr lang="en-US" dirty="0"/>
              <a:t>17 July 2018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ADCE45-61DC-6542-9DBF-25B7EBBC62B9}"/>
              </a:ext>
            </a:extLst>
          </p:cNvPr>
          <p:cNvSpPr txBox="1">
            <a:spLocks/>
          </p:cNvSpPr>
          <p:nvPr/>
        </p:nvSpPr>
        <p:spPr>
          <a:xfrm>
            <a:off x="487899" y="4417353"/>
            <a:ext cx="8410294" cy="487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©2018 Amazon Web Services, Inc. or its affiliates,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Situating Deep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D34BB8-4610-E147-85DB-F85DBCF53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671204"/>
              </p:ext>
            </p:extLst>
          </p:nvPr>
        </p:nvGraphicFramePr>
        <p:xfrm>
          <a:off x="3593213" y="1042218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42860C-68C7-9C45-8DF2-3B8B179B884A}"/>
              </a:ext>
            </a:extLst>
          </p:cNvPr>
          <p:cNvSpPr txBox="1">
            <a:spLocks/>
          </p:cNvSpPr>
          <p:nvPr/>
        </p:nvSpPr>
        <p:spPr>
          <a:xfrm>
            <a:off x="197891" y="761580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/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Can machines do what we can? </a:t>
            </a:r>
            <a:br>
              <a:rPr lang="en-US" sz="2400" dirty="0"/>
            </a:br>
            <a:r>
              <a:rPr lang="en-US" sz="2400" dirty="0"/>
              <a:t>(Turing, 1950)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B9CDBB-9EAD-DA4D-BB8B-01B0708EBACE}"/>
              </a:ext>
            </a:extLst>
          </p:cNvPr>
          <p:cNvGrpSpPr/>
          <p:nvPr/>
        </p:nvGrpSpPr>
        <p:grpSpPr>
          <a:xfrm>
            <a:off x="0" y="2961856"/>
            <a:ext cx="4451793" cy="1064321"/>
            <a:chOff x="91433" y="2758999"/>
            <a:chExt cx="4451793" cy="1064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78015C-C9C9-F44F-AF27-5E4B26CD7721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869833-D652-B949-BB3E-BE28D7B55E62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5DBD-AAEE-1A43-9DA7-D15BC92366A7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CB3512-3C56-CC4F-BCF7-20E9DD9DEBCD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818CF5-5BF0-9145-897A-21591DBB81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62F88-7618-0B43-A0F1-774BDB0E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90708B-F902-A341-9194-B11D6E89ABB0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F1441-9BAD-FA4D-870E-80F8477561D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60FE56-9E0C-2546-8B7E-880DC1986D12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5805"/>
              </p:ext>
            </p:extLst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206CB-8D72-DA4E-8C8D-DDE89FE90915}"/>
              </a:ext>
            </a:extLst>
          </p:cNvPr>
          <p:cNvSpPr/>
          <p:nvPr/>
        </p:nvSpPr>
        <p:spPr>
          <a:xfrm>
            <a:off x="825249" y="1954488"/>
            <a:ext cx="7554518" cy="436687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2BAC4-1C0F-BC44-8285-2AAC941B887A}"/>
              </a:ext>
            </a:extLst>
          </p:cNvPr>
          <p:cNvSpPr txBox="1"/>
          <p:nvPr/>
        </p:nvSpPr>
        <p:spPr>
          <a:xfrm>
            <a:off x="803189" y="3101546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4F058-594F-AB44-920A-26703086F283}"/>
              </a:ext>
            </a:extLst>
          </p:cNvPr>
          <p:cNvSpPr/>
          <p:nvPr/>
        </p:nvSpPr>
        <p:spPr>
          <a:xfrm>
            <a:off x="837941" y="1927385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6E8280-6C21-3542-BAAF-E0539E43022F}"/>
              </a:ext>
            </a:extLst>
          </p:cNvPr>
          <p:cNvSpPr/>
          <p:nvPr/>
        </p:nvSpPr>
        <p:spPr>
          <a:xfrm>
            <a:off x="2999166" y="1956320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BB302-BAFE-E84E-A62E-7D15B5F6ED28}"/>
              </a:ext>
            </a:extLst>
          </p:cNvPr>
          <p:cNvSpPr/>
          <p:nvPr/>
        </p:nvSpPr>
        <p:spPr>
          <a:xfrm>
            <a:off x="4063830" y="1935809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C43A3-A282-5D4D-BF40-0D2F6A19B3EC}"/>
              </a:ext>
            </a:extLst>
          </p:cNvPr>
          <p:cNvSpPr/>
          <p:nvPr/>
        </p:nvSpPr>
        <p:spPr>
          <a:xfrm>
            <a:off x="5157133" y="1956319"/>
            <a:ext cx="1080613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4DF00-E495-A74E-891C-FEF3B3213B57}"/>
              </a:ext>
            </a:extLst>
          </p:cNvPr>
          <p:cNvSpPr/>
          <p:nvPr/>
        </p:nvSpPr>
        <p:spPr>
          <a:xfrm>
            <a:off x="6253693" y="1956318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74C59-DE14-F044-80DF-FA08BD25CF48}"/>
              </a:ext>
            </a:extLst>
          </p:cNvPr>
          <p:cNvSpPr txBox="1"/>
          <p:nvPr/>
        </p:nvSpPr>
        <p:spPr>
          <a:xfrm>
            <a:off x="803188" y="361567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72A69-FFFB-784D-99B6-C8AB67472433}"/>
              </a:ext>
            </a:extLst>
          </p:cNvPr>
          <p:cNvSpPr txBox="1"/>
          <p:nvPr/>
        </p:nvSpPr>
        <p:spPr>
          <a:xfrm>
            <a:off x="803187" y="404274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73167-3D9A-4840-AE5F-1B18470AC44B}"/>
              </a:ext>
            </a:extLst>
          </p:cNvPr>
          <p:cNvSpPr/>
          <p:nvPr/>
        </p:nvSpPr>
        <p:spPr>
          <a:xfrm>
            <a:off x="7331049" y="1927384"/>
            <a:ext cx="1077356" cy="445111"/>
          </a:xfrm>
          <a:prstGeom prst="rect">
            <a:avLst/>
          </a:prstGeom>
          <a:solidFill>
            <a:srgbClr val="FFFF00">
              <a:alpha val="3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758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966696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438014-A9FD-A744-AF97-DF04FB52D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64528"/>
              </p:ext>
            </p:extLst>
          </p:nvPr>
        </p:nvGraphicFramePr>
        <p:xfrm>
          <a:off x="803189" y="3066132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9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0F0526-61A7-1C44-ADCC-245AB9DA9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383302"/>
              </p:ext>
            </p:extLst>
          </p:nvPr>
        </p:nvGraphicFramePr>
        <p:xfrm>
          <a:off x="518984" y="108204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FCC27D26-D177-8D4C-902E-DB0E295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8" y="173424"/>
            <a:ext cx="9144000" cy="545741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442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4" y="1108820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/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We have ~100B of them, and ~1Q Synapses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D790A-5B3C-7942-A6E0-14ECDCF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95" y="415512"/>
            <a:ext cx="2510036" cy="251003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B3D2A36-6B63-014F-B0CC-B9C45E81A3EF}"/>
              </a:ext>
            </a:extLst>
          </p:cNvPr>
          <p:cNvGrpSpPr/>
          <p:nvPr/>
        </p:nvGrpSpPr>
        <p:grpSpPr>
          <a:xfrm>
            <a:off x="330198" y="2307967"/>
            <a:ext cx="4802515" cy="2347199"/>
            <a:chOff x="330198" y="2444746"/>
            <a:chExt cx="4802515" cy="22104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540826-1C05-564A-B3C1-949B932F58E2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5F1ADD-00C5-9942-AD27-15964ED68AA5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71766B0-77E9-344A-B12F-8540E0B8D919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FB14A-71FC-CB49-BE86-0C32B485E64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A939B46-48F6-AB4E-856D-183E9EEF81E5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DC24DC5-71A2-5A49-A9A2-5E44C3E338D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FD7F5-9358-C84C-B345-4B9B2E12E1E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2A113-80C5-614F-B93A-8EFB15F6852E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E17121D-42DF-2346-B8E1-75E28D556E3E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8A291D-232F-9440-91A5-8787B559AF57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 err="1">
                      <a:solidFill>
                        <a:schemeClr val="bg1"/>
                      </a:solidFill>
                    </a:rPr>
                    <a:t>n</a:t>
                  </a:r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2D6AD0-66C9-F64E-A488-6730CD917381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076A17-0044-9A4C-8461-108F8EB72DE6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0F832E-F3C5-7047-B000-B8B7A3D108A6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31DD8A9-AE28-E447-ABA3-37B2858407BD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616AF62-BBE7-7E46-AF06-2A0CC3CF5C43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88B714E-3674-904C-9AF7-0DEFE58A1226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62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chemeClr val="bg1"/>
                      </a:solidFill>
                    </a:rPr>
                    <a:t>Σ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B909B7-820B-F64E-B9C4-F1CF76407BDE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98C5C41-E917-F746-B2DA-D149D931177B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54D94B-20A1-4847-8E0C-1048011F4756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33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φ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D32F786-888D-7549-9F4E-F9BC235F06C5}"/>
                  </a:ext>
                </a:extLst>
              </p:cNvPr>
              <p:cNvCxnSpPr>
                <a:stCxn id="53" idx="3"/>
                <a:endCxn id="41" idx="2"/>
              </p:cNvCxnSpPr>
              <p:nvPr/>
            </p:nvCxnSpPr>
            <p:spPr>
              <a:xfrm>
                <a:off x="661106" y="3304617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68FB90B-21E4-414C-8CCE-FEBBBA58BA43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FA952A-AAB0-B04C-8EC6-33C4BF0D7892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6C1F2D-BF47-1743-8950-DD31CF3E740F}"/>
                  </a:ext>
                </a:extLst>
              </p:cNvPr>
              <p:cNvCxnSpPr>
                <a:cxnSpLocks/>
                <a:stCxn id="41" idx="6"/>
                <a:endCxn id="59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59EFA8A-491D-194F-A9F6-0F65CDB5BE77}"/>
                  </a:ext>
                </a:extLst>
              </p:cNvPr>
              <p:cNvCxnSpPr>
                <a:cxnSpLocks/>
                <a:stCxn id="45" idx="6"/>
                <a:endCxn id="59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8A7879-9EA5-5842-B6B3-6DF1679FC993}"/>
                  </a:ext>
                </a:extLst>
              </p:cNvPr>
              <p:cNvCxnSpPr>
                <a:cxnSpLocks/>
                <a:stCxn id="50" idx="6"/>
                <a:endCxn id="59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28088D2-CED9-DB49-BCB9-36D1E78FE8F4}"/>
                  </a:ext>
                </a:extLst>
              </p:cNvPr>
              <p:cNvCxnSpPr>
                <a:cxnSpLocks/>
                <a:stCxn id="59" idx="6"/>
                <a:endCxn id="21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4938FBA-4487-AF4C-8695-93137BD9467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9ED7DC-045F-2D48-BEC9-894A20CB1FB2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Inputs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01D4C6-C5E3-314B-A3B3-ECEDCAED4509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Weights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6E45B37-A983-2448-8D63-7162732D72ED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Activation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6A3AAF-2E28-2642-B730-89BCA1026997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𝑦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C6ABA1-0B1B-6F4C-9428-3C5CA0BF01C4}"/>
                </a:ext>
              </a:extLst>
            </p:cNvPr>
            <p:cNvSpPr txBox="1"/>
            <p:nvPr/>
          </p:nvSpPr>
          <p:spPr>
            <a:xfrm rot="5400000">
              <a:off x="552648" y="40101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/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1880" t="-113265" r="-376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40C754E-73E1-4E4C-B139-933BF79A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(Artificial) Neural Networks (ANN)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F0CFA1-8370-AD4B-826E-0369AD449F2E}"/>
              </a:ext>
            </a:extLst>
          </p:cNvPr>
          <p:cNvSpPr/>
          <p:nvPr/>
        </p:nvSpPr>
        <p:spPr>
          <a:xfrm>
            <a:off x="2638512" y="275585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029BE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595A2-3031-B948-A106-83F380795067}"/>
              </a:ext>
            </a:extLst>
          </p:cNvPr>
          <p:cNvSpPr txBox="1"/>
          <p:nvPr/>
        </p:nvSpPr>
        <p:spPr>
          <a:xfrm>
            <a:off x="2710659" y="27930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4065E3-E442-6A42-88D2-6DD82383590B}"/>
              </a:ext>
            </a:extLst>
          </p:cNvPr>
          <p:cNvCxnSpPr>
            <a:cxnSpLocks/>
            <a:stCxn id="46" idx="4"/>
            <a:endCxn id="59" idx="0"/>
          </p:cNvCxnSpPr>
          <p:nvPr/>
        </p:nvCxnSpPr>
        <p:spPr>
          <a:xfrm flipH="1">
            <a:off x="2853445" y="3213058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6A15E8-2E13-AD43-9A3B-8DB8946799AB}"/>
              </a:ext>
            </a:extLst>
          </p:cNvPr>
          <p:cNvSpPr txBox="1"/>
          <p:nvPr/>
        </p:nvSpPr>
        <p:spPr>
          <a:xfrm>
            <a:off x="2512333" y="2301762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Bias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06" grpId="0" animBg="1"/>
      <p:bldP spid="46" grpId="0" animBg="1"/>
      <p:bldP spid="49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Neural Networks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5" y="110882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Hierarchical </a:t>
            </a:r>
            <a:br>
              <a:rPr lang="en-US" sz="2400" dirty="0"/>
            </a:br>
            <a:r>
              <a:rPr lang="en-US" sz="2400" dirty="0"/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83" y="1277208"/>
            <a:ext cx="5457397" cy="267695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6782" y="3885152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/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1554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98500"/>
            <a:ext cx="9004300" cy="3746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and non-linear separability</a:t>
            </a:r>
          </a:p>
        </p:txBody>
      </p:sp>
    </p:spTree>
    <p:extLst>
      <p:ext uri="{BB962C8B-B14F-4D97-AF65-F5344CB8AC3E}">
        <p14:creationId xmlns:p14="http://schemas.microsoft.com/office/powerpoint/2010/main" val="10376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Activation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p:pic>
        <p:nvPicPr>
          <p:cNvPr id="3074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16D67B3F-ACA5-D14B-84A8-13D35AC9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4" y="1658899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658899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24CDB-065F-2245-B40C-9E946ADADB1A}"/>
                  </a:ext>
                </a:extLst>
              </p:cNvPr>
              <p:cNvSpPr txBox="1"/>
              <p:nvPr/>
            </p:nvSpPr>
            <p:spPr>
              <a:xfrm>
                <a:off x="5409399" y="359178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24CDB-065F-2245-B40C-9E946ADAD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399" y="359178"/>
                <a:ext cx="3631084" cy="1225015"/>
              </a:xfrm>
              <a:prstGeom prst="rect">
                <a:avLst/>
              </a:prstGeom>
              <a:blipFill>
                <a:blip r:embed="rId5"/>
                <a:stretch>
                  <a:fillRect t="-11111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31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Bias term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4" y="1658900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/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3265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6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EB5A-00B1-7D4F-8A0A-050E7082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 and Hyperparameters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5BEDB2-B7AF-D445-90F0-2E557FA5EFC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2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ADE3-24FF-EB4C-83B6-74B991B7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Self-introduction: Simon Corston-Oliver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18138-0154-4C4E-B0FC-6704AED2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798" y="947866"/>
            <a:ext cx="2368550" cy="35528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AAF07-603C-664F-B91D-109D3D660563}"/>
              </a:ext>
            </a:extLst>
          </p:cNvPr>
          <p:cNvSpPr txBox="1"/>
          <p:nvPr/>
        </p:nvSpPr>
        <p:spPr>
          <a:xfrm>
            <a:off x="2995575" y="947866"/>
            <a:ext cx="6148425" cy="169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AI, Deep Engine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Computational Linguist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 aficionado</a:t>
            </a:r>
          </a:p>
        </p:txBody>
      </p:sp>
    </p:spTree>
    <p:extLst>
      <p:ext uri="{BB962C8B-B14F-4D97-AF65-F5344CB8AC3E}">
        <p14:creationId xmlns:p14="http://schemas.microsoft.com/office/powerpoint/2010/main" val="18115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Training to estimate parameters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1042216"/>
            <a:ext cx="5537420" cy="35544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 the values that minimize the loss on training data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7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0325-D213-4A4D-9553-770E79BE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Accuracy vs.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F61E-2A2A-D445-A6B5-A42891D44E3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Correct or not per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Continuous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24817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Basic Optimizer: Stochastic Gradient Descent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947611"/>
            <a:ext cx="5537420" cy="3834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dirty="0" err="1"/>
              <a:t>params</a:t>
            </a:r>
            <a:r>
              <a:rPr lang="en-US" sz="1800" dirty="0"/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  <a:p>
            <a:pPr lvl="1">
              <a:lnSpc>
                <a:spcPts val="3560"/>
              </a:lnSpc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r>
              <a:rPr lang="en-US" sz="1600" dirty="0" err="1">
                <a:solidFill>
                  <a:schemeClr val="accent1"/>
                </a:solidFill>
              </a:rPr>
              <a:t>param</a:t>
            </a:r>
            <a:r>
              <a:rPr lang="en-US" sz="1600" dirty="0">
                <a:solidFill>
                  <a:schemeClr val="accent1"/>
                </a:solidFill>
              </a:rPr>
              <a:t> = </a:t>
            </a:r>
            <a:r>
              <a:rPr lang="en-US" sz="1600" dirty="0" err="1">
                <a:solidFill>
                  <a:schemeClr val="accent1"/>
                </a:solidFill>
              </a:rPr>
              <a:t>param</a:t>
            </a:r>
            <a:r>
              <a:rPr lang="en-US" sz="1600" dirty="0">
                <a:solidFill>
                  <a:schemeClr val="accent1"/>
                </a:solidFill>
              </a:rPr>
              <a:t> – </a:t>
            </a:r>
            <a:r>
              <a:rPr lang="en-US" sz="1600" dirty="0" err="1">
                <a:solidFill>
                  <a:schemeClr val="accent1"/>
                </a:solidFill>
              </a:rPr>
              <a:t>learning_rate</a:t>
            </a:r>
            <a:r>
              <a:rPr lang="en-US" sz="1600" dirty="0">
                <a:solidFill>
                  <a:schemeClr val="accent1"/>
                </a:solidFill>
              </a:rPr>
              <a:t> *gradient</a:t>
            </a:r>
          </a:p>
          <a:p>
            <a:pPr>
              <a:lnSpc>
                <a:spcPts val="3560"/>
              </a:lnSpc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7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3569918"/>
            <a:ext cx="8205304" cy="9933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 series of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Specify a learning rate</a:t>
            </a:r>
          </a:p>
        </p:txBody>
      </p:sp>
      <p:pic>
        <p:nvPicPr>
          <p:cNvPr id="1026" name="Picture 2" descr="ttp://blog.datumbox.com/wp-content/uploads/2013/10/gradient-desc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48" y="616307"/>
            <a:ext cx="5420567" cy="28220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0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236A-95C1-BD40-81DB-24F62634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220711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32238" y="128506"/>
            <a:ext cx="6314303" cy="123761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hlinkClick r:id="rId3"/>
              </a:rPr>
              <a:t>http://mxnet.io</a:t>
            </a:r>
            <a:endParaRPr lang="en-US" sz="2400" dirty="0"/>
          </a:p>
          <a:p>
            <a:pPr algn="ctr"/>
            <a:r>
              <a:rPr lang="en-US" sz="2400" dirty="0">
                <a:hlinkClick r:id="rId4"/>
              </a:rPr>
              <a:t>http://discuss.mxnet.io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E6EB2-4AA9-9645-AFAD-20152835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" y="128506"/>
            <a:ext cx="1247303" cy="124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EC672-67E7-5449-8C2A-045D5581E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222" y="1979629"/>
            <a:ext cx="1189037" cy="111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A9D47-2772-5B4D-9129-8AEF1C517D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9" r="20753"/>
          <a:stretch/>
        </p:blipFill>
        <p:spPr>
          <a:xfrm>
            <a:off x="5035552" y="1979629"/>
            <a:ext cx="1128944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77D56-1D0E-FB4A-AEBF-4F4CA07E7B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59"/>
          <a:stretch/>
        </p:blipFill>
        <p:spPr>
          <a:xfrm>
            <a:off x="6964760" y="2021498"/>
            <a:ext cx="1212385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AF2A1-F37E-4E44-943B-8C6AA091262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846" y="1988467"/>
            <a:ext cx="11890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6D2AB0-D0E2-434D-B5C2-0B81B878A6F4}"/>
              </a:ext>
            </a:extLst>
          </p:cNvPr>
          <p:cNvSpPr txBox="1"/>
          <p:nvPr/>
        </p:nvSpPr>
        <p:spPr>
          <a:xfrm>
            <a:off x="453859" y="317393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44E59-D95D-9045-A3E7-88646F143264}"/>
              </a:ext>
            </a:extLst>
          </p:cNvPr>
          <p:cNvSpPr txBox="1"/>
          <p:nvPr/>
        </p:nvSpPr>
        <p:spPr>
          <a:xfrm>
            <a:off x="2411442" y="317704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5CCD3-0EFC-184E-B68B-97CDDBE80BA7}"/>
              </a:ext>
            </a:extLst>
          </p:cNvPr>
          <p:cNvSpPr txBox="1"/>
          <p:nvPr/>
        </p:nvSpPr>
        <p:spPr>
          <a:xfrm>
            <a:off x="4560930" y="316449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E5764-285E-6A45-9338-69112F778577}"/>
              </a:ext>
            </a:extLst>
          </p:cNvPr>
          <p:cNvSpPr txBox="1"/>
          <p:nvPr/>
        </p:nvSpPr>
        <p:spPr>
          <a:xfrm>
            <a:off x="6882414" y="3178214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E59A-19B0-8749-B502-64574636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960ABE-CAD8-A24B-AC9A-5F2C247393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90923988"/>
              </p:ext>
            </p:extLst>
          </p:nvPr>
        </p:nvGraphicFramePr>
        <p:xfrm>
          <a:off x="333375" y="1012825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55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MXNet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631757" y="1174193"/>
            <a:ext cx="6148425" cy="3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(incubating) open source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 for NNs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Created by academia (CMU and UW)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Adopted by AWS as DNN framework of choice, Nov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Widely used within Amazon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206B53-457C-8545-B063-24A2B2611E54}"/>
              </a:ext>
            </a:extLst>
          </p:cNvPr>
          <p:cNvGrpSpPr/>
          <p:nvPr/>
        </p:nvGrpSpPr>
        <p:grpSpPr>
          <a:xfrm>
            <a:off x="6545466" y="1329508"/>
            <a:ext cx="2074607" cy="2092522"/>
            <a:chOff x="6788535" y="1647578"/>
            <a:chExt cx="2074607" cy="20925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C456EC-72CE-9B40-B977-0482122B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51" y="1647578"/>
              <a:ext cx="1605176" cy="160517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358D5A-69C3-0040-9E59-513A49CC3E7A}"/>
                </a:ext>
              </a:extLst>
            </p:cNvPr>
            <p:cNvSpPr/>
            <p:nvPr/>
          </p:nvSpPr>
          <p:spPr>
            <a:xfrm>
              <a:off x="6788535" y="3339990"/>
              <a:ext cx="20746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hlinkClick r:id="rId5"/>
                </a:rPr>
                <a:t>http://mxnet.io</a:t>
              </a: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3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70FE-4672-8140-B252-9EE1CFDA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GPUs and 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DC4-B42E-FA45-8748-BD2CF231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GPUs have thousands of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do matrix operations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Ideal for Deep Learning: 100X faster than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NVIDIA GPUs with CUDA library commonly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Apache MXNet helps us manage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Moving data to/from GPU(s)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Doing GPU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 for data preprocessing, certain math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Common: Train on GPU, predict on CPU</a:t>
            </a:r>
          </a:p>
        </p:txBody>
      </p:sp>
    </p:spTree>
    <p:extLst>
      <p:ext uri="{BB962C8B-B14F-4D97-AF65-F5344CB8AC3E}">
        <p14:creationId xmlns:p14="http://schemas.microsoft.com/office/powerpoint/2010/main" val="3639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</a:t>
            </a:r>
            <a:r>
              <a:rPr lang="en-US" b="1" dirty="0" err="1"/>
              <a:t>MXNet</a:t>
            </a:r>
            <a:r>
              <a:rPr lang="en-US" b="1" dirty="0"/>
              <a:t> - Highlights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9A4B8D4-2C17-4C43-BD52-330E7FA4D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475860"/>
              </p:ext>
            </p:extLst>
          </p:nvPr>
        </p:nvGraphicFramePr>
        <p:xfrm>
          <a:off x="522514" y="1082040"/>
          <a:ext cx="8015844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13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do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0133B-2092-6846-A953-1E57A4C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5" y="3892378"/>
            <a:ext cx="8112268" cy="815546"/>
          </a:xfrm>
        </p:spPr>
        <p:txBody>
          <a:bodyPr/>
          <a:lstStyle/>
          <a:p>
            <a:r>
              <a:rPr lang="en-US" dirty="0"/>
              <a:t>How many cats?</a:t>
            </a:r>
          </a:p>
          <a:p>
            <a:r>
              <a:rPr lang="en-US" dirty="0"/>
              <a:t>Complex tasks where you can’t code up explicit solutions</a:t>
            </a:r>
          </a:p>
          <a:p>
            <a:endParaRPr lang="en-US" dirty="0"/>
          </a:p>
        </p:txBody>
      </p:sp>
      <p:pic>
        <p:nvPicPr>
          <p:cNvPr id="5" name="Picture 4" descr="impossibly-cute-puppy-8.jpg">
            <a:extLst>
              <a:ext uri="{FF2B5EF4-FFF2-40B4-BE49-F238E27FC236}">
                <a16:creationId xmlns:a16="http://schemas.microsoft.com/office/drawing/2014/main" id="{88DBC613-22A6-134D-9A4D-3BAEE2FA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2209800" cy="1969322"/>
          </a:xfrm>
          <a:prstGeom prst="rect">
            <a:avLst/>
          </a:prstGeom>
        </p:spPr>
      </p:pic>
      <p:pic>
        <p:nvPicPr>
          <p:cNvPr id="6" name="Picture 5" descr="baby cub.jpg">
            <a:extLst>
              <a:ext uri="{FF2B5EF4-FFF2-40B4-BE49-F238E27FC236}">
                <a16:creationId xmlns:a16="http://schemas.microsoft.com/office/drawing/2014/main" id="{ACEA9E09-A8A9-5848-B312-FBD93185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09700"/>
            <a:ext cx="25908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F02AF-12FB-9545-991F-5383420B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333501"/>
            <a:ext cx="1066800" cy="1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6788" y="794886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Human-level (or better)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2" y="1945810"/>
            <a:ext cx="2441743" cy="25903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B4567-90E0-D743-B648-5CF79194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65" y="1945810"/>
            <a:ext cx="2793572" cy="2613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DE025-8686-9948-B76E-89950A188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67" y="4005118"/>
            <a:ext cx="1735996" cy="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When not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E6EA-F8F4-1C4E-A569-5A4EF7B6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229600" cy="3472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 Social Security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Stripping suffixes off English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020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33225</TotalTime>
  <Words>1086</Words>
  <Application>Microsoft Macintosh PowerPoint</Application>
  <PresentationFormat>On-screen Show (16:9)</PresentationFormat>
  <Paragraphs>278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Self-introduction: Simon Corston-Oliver</vt:lpstr>
      <vt:lpstr>Roadmap</vt:lpstr>
      <vt:lpstr>PowerPoint Presentation</vt:lpstr>
      <vt:lpstr>GPUs and CPUs</vt:lpstr>
      <vt:lpstr>PowerPoint Presentation</vt:lpstr>
      <vt:lpstr>Why do machine learning?</vt:lpstr>
      <vt:lpstr>Deep Learning</vt:lpstr>
      <vt:lpstr>When not to use machine learning?</vt:lpstr>
      <vt:lpstr>Situating Deep Learning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PowerPoint Presentation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 </vt:lpstr>
      <vt:lpstr>Hello World!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289</cp:revision>
  <cp:lastPrinted>2018-01-25T02:02:45Z</cp:lastPrinted>
  <dcterms:created xsi:type="dcterms:W3CDTF">2016-06-17T18:22:10Z</dcterms:created>
  <dcterms:modified xsi:type="dcterms:W3CDTF">2018-07-17T21:14:54Z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